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8"/>
  </p:notesMasterIdLst>
  <p:sldIdLst>
    <p:sldId id="316" r:id="rId2"/>
    <p:sldId id="318" r:id="rId3"/>
    <p:sldId id="390" r:id="rId4"/>
    <p:sldId id="389" r:id="rId5"/>
    <p:sldId id="391" r:id="rId6"/>
    <p:sldId id="392" r:id="rId7"/>
    <p:sldId id="404" r:id="rId8"/>
    <p:sldId id="393" r:id="rId9"/>
    <p:sldId id="395" r:id="rId10"/>
    <p:sldId id="394" r:id="rId11"/>
    <p:sldId id="396" r:id="rId12"/>
    <p:sldId id="401" r:id="rId13"/>
    <p:sldId id="397" r:id="rId14"/>
    <p:sldId id="400" r:id="rId15"/>
    <p:sldId id="405" r:id="rId16"/>
    <p:sldId id="403" r:id="rId17"/>
    <p:sldId id="402" r:id="rId18"/>
    <p:sldId id="407" r:id="rId19"/>
    <p:sldId id="408" r:id="rId20"/>
    <p:sldId id="399" r:id="rId21"/>
    <p:sldId id="410" r:id="rId22"/>
    <p:sldId id="398" r:id="rId23"/>
    <p:sldId id="411" r:id="rId24"/>
    <p:sldId id="412" r:id="rId25"/>
    <p:sldId id="406" r:id="rId26"/>
    <p:sldId id="409" r:id="rId27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1613" y="12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mondpanther.github.io/datastorieshub/code/FarageGarage.Rmd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rstudio.com/" TargetMode="External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exchange.com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stackoverflow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974626"/>
          </a:xfrm>
        </p:spPr>
        <p:txBody>
          <a:bodyPr/>
          <a:lstStyle/>
          <a:p>
            <a:r>
              <a:rPr lang="en-GB" sz="5400" dirty="0" err="1">
                <a:latin typeface="Abadi" panose="020B0604020104020204" pitchFamily="34" charset="0"/>
              </a:rPr>
              <a:t>Rrrrr</a:t>
            </a:r>
            <a:r>
              <a:rPr lang="en-GB" sz="5400" dirty="0">
                <a:latin typeface="Abadi" panose="020B0604020104020204" pitchFamily="34" charset="0"/>
              </a:rPr>
              <a:t> – Software for Pirates</a:t>
            </a: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6446" y="3687814"/>
            <a:ext cx="7102761" cy="57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To organise research we can combine commands in script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827CB-E171-4B87-A079-C219748FE640}"/>
              </a:ext>
            </a:extLst>
          </p:cNvPr>
          <p:cNvSpPr txBox="1"/>
          <p:nvPr/>
        </p:nvSpPr>
        <p:spPr>
          <a:xfrm>
            <a:off x="713245" y="1235277"/>
            <a:ext cx="11373457" cy="2410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Documenting what was done (to yourself and others)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Identifying and correcting errors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Efficiently executing repeated tasks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Replication &amp; reproduction of research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0B040-C7E9-4F19-904F-EF6D15E3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5" y="4010147"/>
            <a:ext cx="4197083" cy="4506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01B56-9C7C-4B96-8C6B-A72B3475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34" y="4010147"/>
            <a:ext cx="6638634" cy="33504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B7D9EE-D846-4D0F-AA96-F2FCFD057357}"/>
              </a:ext>
            </a:extLst>
          </p:cNvPr>
          <p:cNvCxnSpPr>
            <a:cxnSpLocks/>
          </p:cNvCxnSpPr>
          <p:nvPr/>
        </p:nvCxnSpPr>
        <p:spPr>
          <a:xfrm>
            <a:off x="5111496" y="4999868"/>
            <a:ext cx="74197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30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E51CBC-2567-4314-823A-5A07A73EE5CD}"/>
              </a:ext>
            </a:extLst>
          </p:cNvPr>
          <p:cNvSpPr/>
          <p:nvPr/>
        </p:nvSpPr>
        <p:spPr>
          <a:xfrm>
            <a:off x="6634480" y="1764792"/>
            <a:ext cx="5989320" cy="1563624"/>
          </a:xfrm>
          <a:prstGeom prst="wedgeRoundRectCallout">
            <a:avLst>
              <a:gd name="adj1" fmla="val -69688"/>
              <a:gd name="adj2" fmla="val -4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You might want to create one for the course and one for dedicated one for the group project which you can share with your team/group (via </a:t>
            </a:r>
            <a:r>
              <a:rPr lang="en-GB" sz="2400" dirty="0" err="1"/>
              <a:t>dropbox</a:t>
            </a:r>
            <a:r>
              <a:rPr lang="en-GB" sz="2400" dirty="0"/>
              <a:t> or </a:t>
            </a:r>
            <a:r>
              <a:rPr lang="en-GB" sz="2400" dirty="0" err="1"/>
              <a:t>github</a:t>
            </a:r>
            <a:r>
              <a:rPr lang="en-GB" sz="24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6A33D-D89D-4994-87FF-61567C4C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Projects and Folders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F557F-ADF4-44D9-A6B3-69AA3839A2A2}"/>
              </a:ext>
            </a:extLst>
          </p:cNvPr>
          <p:cNvSpPr txBox="1"/>
          <p:nvPr/>
        </p:nvSpPr>
        <p:spPr>
          <a:xfrm>
            <a:off x="219456" y="1218454"/>
            <a:ext cx="7159752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An additional tool to organise a research project are project files and dedicated folders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do both via the “New Project” menu: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55A555-6832-4D33-BEF7-401AD28A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483866"/>
            <a:ext cx="5066659" cy="179937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77C4D-1E1B-4D89-8376-129AAD39E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288" y="3483866"/>
            <a:ext cx="3292896" cy="23248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F65A12-F0FD-4B2E-9A95-EFE93EE4279E}"/>
              </a:ext>
            </a:extLst>
          </p:cNvPr>
          <p:cNvCxnSpPr>
            <a:cxnSpLocks/>
          </p:cNvCxnSpPr>
          <p:nvPr/>
        </p:nvCxnSpPr>
        <p:spPr>
          <a:xfrm>
            <a:off x="3078480" y="2496312"/>
            <a:ext cx="0" cy="9052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E09D7D-AAAA-4122-BA8A-DC0003A3F9FC}"/>
              </a:ext>
            </a:extLst>
          </p:cNvPr>
          <p:cNvCxnSpPr>
            <a:cxnSpLocks/>
          </p:cNvCxnSpPr>
          <p:nvPr/>
        </p:nvCxnSpPr>
        <p:spPr>
          <a:xfrm>
            <a:off x="6634480" y="48066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78A713-F102-4866-9CAE-CCF31BEFD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275" y="6821424"/>
            <a:ext cx="3174842" cy="223714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C8C158-6F91-4301-B71B-954ABE1BD7C4}"/>
              </a:ext>
            </a:extLst>
          </p:cNvPr>
          <p:cNvCxnSpPr>
            <a:cxnSpLocks/>
          </p:cNvCxnSpPr>
          <p:nvPr/>
        </p:nvCxnSpPr>
        <p:spPr>
          <a:xfrm>
            <a:off x="9418320" y="5912611"/>
            <a:ext cx="0" cy="817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8A4B8F8-207F-47BB-BC1E-979A93B80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74" y="5678426"/>
            <a:ext cx="4599111" cy="326728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6CAABD-314A-4091-A3E4-DEF7F7E0F05C}"/>
              </a:ext>
            </a:extLst>
          </p:cNvPr>
          <p:cNvCxnSpPr>
            <a:cxnSpLocks/>
          </p:cNvCxnSpPr>
          <p:nvPr/>
        </p:nvCxnSpPr>
        <p:spPr>
          <a:xfrm flipH="1">
            <a:off x="6294419" y="7733637"/>
            <a:ext cx="13001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227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EBC6-CAC3-42E7-96F7-0B03AFE8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Folder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B08DA-D9D2-444F-A35F-25EA270C1C27}"/>
              </a:ext>
            </a:extLst>
          </p:cNvPr>
          <p:cNvSpPr txBox="1"/>
          <p:nvPr/>
        </p:nvSpPr>
        <p:spPr>
          <a:xfrm>
            <a:off x="1170432" y="1030087"/>
            <a:ext cx="6072496" cy="47705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It’s a good idea to separate code and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have to mindful about the active directory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Also it’s good to use relative paths.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Play a little with the following code to work out how: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7445-7ECE-4547-9C09-1F38006E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592" y="1030087"/>
            <a:ext cx="4540429" cy="3825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A9747-700B-4635-8F79-9318EDC56183}"/>
              </a:ext>
            </a:extLst>
          </p:cNvPr>
          <p:cNvSpPr txBox="1"/>
          <p:nvPr/>
        </p:nvSpPr>
        <p:spPr>
          <a:xfrm>
            <a:off x="1170432" y="5202936"/>
            <a:ext cx="10844784" cy="340606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datastorieshub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/data"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8057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7579-00CE-4E7E-BB26-95BF185E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pic>
        <p:nvPicPr>
          <p:cNvPr id="4" name="Picture 3" descr="A hand holding a book&#10;&#10;Description automatically generated">
            <a:extLst>
              <a:ext uri="{FF2B5EF4-FFF2-40B4-BE49-F238E27FC236}">
                <a16:creationId xmlns:a16="http://schemas.microsoft.com/office/drawing/2014/main" id="{2908ED8E-1F60-49DA-87F8-7A7B86ADCC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3006388" cy="913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2CE08-793A-4585-8887-D810205D187C}"/>
              </a:ext>
            </a:extLst>
          </p:cNvPr>
          <p:cNvSpPr txBox="1"/>
          <p:nvPr/>
        </p:nvSpPr>
        <p:spPr>
          <a:xfrm>
            <a:off x="381599" y="1609344"/>
            <a:ext cx="11679337" cy="47064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 power of R is in extensions that are created by many different contributors (will you become one?)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Before you can use a package you need to install it and load it.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Installing you only need to do once per computer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Loading is necessary each time you want to use for a given R session.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Note that sometimes different packages use the same name for a command that does not necessarily behave in the same way.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install packages you can use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load packages after install you can use the library() command.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Some packages we definitely need include: ggplot2, </a:t>
            </a:r>
            <a:r>
              <a:rPr lang="en-GB" sz="2000" dirty="0" err="1"/>
              <a:t>dplyr</a:t>
            </a:r>
            <a:r>
              <a:rPr lang="en-GB" sz="2000" dirty="0"/>
              <a:t>, haven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check which packages you have loaded use (.packages())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E4E5A-6547-4EA1-A6E1-ED12D400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053" y="3532498"/>
            <a:ext cx="3486329" cy="32513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B2E3C0-9E6C-4A7E-985F-3395EE374825}"/>
              </a:ext>
            </a:extLst>
          </p:cNvPr>
          <p:cNvCxnSpPr>
            <a:cxnSpLocks/>
          </p:cNvCxnSpPr>
          <p:nvPr/>
        </p:nvCxnSpPr>
        <p:spPr>
          <a:xfrm>
            <a:off x="4253275" y="4294632"/>
            <a:ext cx="387574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50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C20B-B0A1-4557-8FC5-E5FE32B9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Markdown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D6117-2F9C-403B-BD48-76A93789FC6B}"/>
              </a:ext>
            </a:extLst>
          </p:cNvPr>
          <p:cNvSpPr txBox="1"/>
          <p:nvPr/>
        </p:nvSpPr>
        <p:spPr>
          <a:xfrm>
            <a:off x="859536" y="1183976"/>
            <a:ext cx="11274552" cy="7245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There is another type of script file called an R Markdown file with .</a:t>
            </a:r>
            <a:r>
              <a:rPr lang="en-GB" sz="2000" dirty="0" err="1"/>
              <a:t>Rmd</a:t>
            </a:r>
            <a:r>
              <a:rPr lang="en-GB" sz="2000" dirty="0"/>
              <a:t> file extension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is like a normal script file but more powerful, because we can blend R code with R results and other content.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can be used to create e.g. dashboards, pdfs, word documents or webpages.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create our first R webpage to workout how.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Save this in your code folder and/or download an </a:t>
            </a:r>
            <a:r>
              <a:rPr lang="en-GB" sz="2000" dirty="0" err="1"/>
              <a:t>Rmd</a:t>
            </a:r>
            <a:r>
              <a:rPr lang="en-GB" sz="2000" dirty="0"/>
              <a:t> document (</a:t>
            </a:r>
            <a:r>
              <a:rPr lang="en-GB" sz="2000" dirty="0" err="1"/>
              <a:t>FarageGarage.Rmd</a:t>
            </a:r>
            <a:r>
              <a:rPr lang="en-GB" sz="2000" dirty="0"/>
              <a:t>) I have already created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start </a:t>
            </a:r>
            <a:r>
              <a:rPr lang="en-GB" sz="2000" b="1" dirty="0"/>
              <a:t>playing</a:t>
            </a:r>
            <a:r>
              <a:rPr lang="en-GB" sz="2000" dirty="0"/>
              <a:t> with this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BFA16-0C09-4939-86E3-A650DFAF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464" y="3502769"/>
            <a:ext cx="3138084" cy="2381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20409-E1D2-4646-B270-ABF703963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952" y="3032199"/>
            <a:ext cx="3710882" cy="33227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7C8EAF-C5E3-43AA-A404-15BAC344CD8A}"/>
              </a:ext>
            </a:extLst>
          </p:cNvPr>
          <p:cNvCxnSpPr>
            <a:cxnSpLocks/>
          </p:cNvCxnSpPr>
          <p:nvPr/>
        </p:nvCxnSpPr>
        <p:spPr>
          <a:xfrm>
            <a:off x="5542579" y="45780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144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E8B-1C44-42FC-B9CE-8A6E2E1E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publish online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46F5E-0A86-4D99-98B5-F15BBFB52965}"/>
              </a:ext>
            </a:extLst>
          </p:cNvPr>
          <p:cNvSpPr txBox="1"/>
          <p:nvPr/>
        </p:nvSpPr>
        <p:spPr>
          <a:xfrm>
            <a:off x="381598" y="1251315"/>
            <a:ext cx="9420769" cy="3282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Sign up for account on </a:t>
            </a:r>
            <a:r>
              <a:rPr lang="en-GB" sz="2000" dirty="0" err="1"/>
              <a:t>Rpubs</a:t>
            </a:r>
            <a:r>
              <a:rPr lang="en-GB" sz="2000" dirty="0"/>
              <a:t>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Once you have an account you can publish an html document via the publish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56898-AB3B-46E3-A4D5-B32D2BE1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201" y="192024"/>
            <a:ext cx="8096019" cy="3218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03D17-D003-40BA-A7BA-9F5E6B59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5" y="4826810"/>
            <a:ext cx="4426177" cy="360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16DDF-09DC-4250-AACF-F73ED1551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867" y="4876006"/>
            <a:ext cx="5051000" cy="32655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958DE7-C94B-4DE9-B27D-FC80EAA50C94}"/>
              </a:ext>
            </a:extLst>
          </p:cNvPr>
          <p:cNvCxnSpPr>
            <a:cxnSpLocks/>
          </p:cNvCxnSpPr>
          <p:nvPr/>
        </p:nvCxnSpPr>
        <p:spPr>
          <a:xfrm>
            <a:off x="5765800" y="64068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20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B4CF-8317-4441-8D3D-C953ACFC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a line = </a:t>
            </a:r>
            <a:r>
              <a:rPr lang="en-GB" dirty="0" err="1"/>
              <a:t>Rrrrunning</a:t>
            </a:r>
            <a:r>
              <a:rPr lang="en-GB" dirty="0"/>
              <a:t> </a:t>
            </a:r>
            <a:r>
              <a:rPr lang="en-GB" dirty="0" err="1"/>
              <a:t>Rrrregressions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09BB3-717A-4E13-9480-7AB08C259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31" b="694"/>
          <a:stretch/>
        </p:blipFill>
        <p:spPr>
          <a:xfrm>
            <a:off x="265853" y="3970117"/>
            <a:ext cx="12267599" cy="4896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7A87ED-623C-4CAD-8540-C2EED6304A7F}"/>
              </a:ext>
            </a:extLst>
          </p:cNvPr>
          <p:cNvSpPr txBox="1"/>
          <p:nvPr/>
        </p:nvSpPr>
        <p:spPr>
          <a:xfrm>
            <a:off x="265853" y="1054902"/>
            <a:ext cx="12566655" cy="2841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We said that putting in a trend line in a scatter plot is a way of estimating an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econometric model that describes the relationship between the dependent (or outcome) variable on the Y axis and an explanatory variable on the X axis.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you want a computer to do this for you (rather take out a ruler and a pen) you need a precise algorithm.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The most commonly used algorithm for that is called Ordinary Least Squares estimator (OLS).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/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/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829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6A34-E306-4449-A6BF-4D7866BB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 Regression (OLS)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C66A8-7DAC-4FDC-967C-3CFFE9FD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3" y="1322873"/>
            <a:ext cx="11305015" cy="326070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A721A3C-F17C-44A2-837D-6032F32E736E}"/>
              </a:ext>
            </a:extLst>
          </p:cNvPr>
          <p:cNvSpPr/>
          <p:nvPr/>
        </p:nvSpPr>
        <p:spPr>
          <a:xfrm>
            <a:off x="1039385" y="4876006"/>
            <a:ext cx="11305015" cy="3253010"/>
          </a:xfrm>
          <a:prstGeom prst="wedgeRoundRectCallout">
            <a:avLst>
              <a:gd name="adj1" fmla="val -4041"/>
              <a:gd name="adj2" fmla="val -702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Interpreting estimation results → </a:t>
            </a:r>
            <a:r>
              <a:rPr lang="en-GB" i="1" dirty="0"/>
              <a:t>Always depends on the units of X &amp; Y</a:t>
            </a:r>
          </a:p>
          <a:p>
            <a:pPr algn="ctr"/>
            <a:endParaRPr lang="en-GB" dirty="0"/>
          </a:p>
          <a:p>
            <a:pPr algn="ctr"/>
            <a:r>
              <a:rPr lang="en-GB" b="1" dirty="0"/>
              <a:t>Here: A one </a:t>
            </a:r>
            <a:r>
              <a:rPr lang="en-GB" b="1" u="sng" dirty="0"/>
              <a:t>percentage point</a:t>
            </a:r>
            <a:r>
              <a:rPr lang="en-GB" b="1" dirty="0"/>
              <a:t> increase in the share of foreigners leads to 0.025 more </a:t>
            </a:r>
            <a:r>
              <a:rPr lang="en-GB" b="1" u="sng" dirty="0"/>
              <a:t>crimes per capita</a:t>
            </a:r>
            <a:r>
              <a:rPr lang="en-GB" b="1" dirty="0"/>
              <a:t> in a given year</a:t>
            </a:r>
          </a:p>
          <a:p>
            <a:pPr algn="ctr"/>
            <a:endParaRPr lang="en-GB" dirty="0"/>
          </a:p>
          <a:p>
            <a:r>
              <a:rPr lang="en-GB" sz="2000" dirty="0"/>
              <a:t>Note: This is not necessarily a statement of fact as it depends on the precision of the estimate and the possibility of bias. Rather: it is the implication of our estimate if we took it at face value.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326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AE8E-299B-4D06-A3D3-1BCA1582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OLS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/>
              <p:nvPr/>
            </p:nvSpPr>
            <p:spPr>
              <a:xfrm>
                <a:off x="649224" y="1341049"/>
                <a:ext cx="11466576" cy="69244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R finds 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by minimising the sum of squared residual (hence least squares)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cool way of writing this down is as follows: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With simple calculus you can show that this leads to the following formulas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>
                  <a:spcAft>
                    <a:spcPts val="500"/>
                  </a:spcAft>
                </a:pPr>
                <a:endParaRPr lang="en-GB" sz="3600" dirty="0"/>
              </a:p>
              <a:p>
                <a:pPr algn="ctr"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GB" sz="3600" dirty="0"/>
                  <a:t>  </a:t>
                </a:r>
              </a:p>
              <a:p>
                <a:pPr algn="ctr">
                  <a:spcAft>
                    <a:spcPts val="500"/>
                  </a:spcAft>
                </a:pPr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" y="1341049"/>
                <a:ext cx="11466576" cy="6924460"/>
              </a:xfrm>
              <a:prstGeom prst="rect">
                <a:avLst/>
              </a:prstGeom>
              <a:blipFill>
                <a:blip r:embed="rId2"/>
                <a:stretch>
                  <a:fillRect l="-1276" t="-11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EFB6155-AE52-44A0-9D10-EFA2D0C3EED8}"/>
              </a:ext>
            </a:extLst>
          </p:cNvPr>
          <p:cNvSpPr/>
          <p:nvPr/>
        </p:nvSpPr>
        <p:spPr>
          <a:xfrm>
            <a:off x="7800282" y="2206038"/>
            <a:ext cx="4823518" cy="1110900"/>
          </a:xfrm>
          <a:prstGeom prst="wedgeRoundRectCallout">
            <a:avLst>
              <a:gd name="adj1" fmla="val -62025"/>
              <a:gd name="adj2" fmla="val 503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It’s a good exercise to try to do this if you are used to calculus and algebra but I don’t expect this from you in any assessment</a:t>
            </a:r>
          </a:p>
        </p:txBody>
      </p:sp>
    </p:spTree>
    <p:extLst>
      <p:ext uri="{BB962C8B-B14F-4D97-AF65-F5344CB8AC3E}">
        <p14:creationId xmlns:p14="http://schemas.microsoft.com/office/powerpoint/2010/main" val="409848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2F52-7CC4-4EBC-8CE5-ACE575E7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implication of the OLS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7C187-63B8-44D9-A257-B00054B5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8" y="977013"/>
            <a:ext cx="9215800" cy="7797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/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Recall from the last lecture: We get biased estimates if in the true model X and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are correlated.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That’s because in the estimated model they are </a:t>
                </a:r>
                <a:r>
                  <a:rPr lang="en-GB" sz="1800" b="1" u="sng" dirty="0"/>
                  <a:t>not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BDAA650-4B19-49D0-9C9D-73E85F150FDD}"/>
              </a:ext>
            </a:extLst>
          </p:cNvPr>
          <p:cNvSpPr/>
          <p:nvPr/>
        </p:nvSpPr>
        <p:spPr>
          <a:xfrm>
            <a:off x="5299925" y="3382426"/>
            <a:ext cx="2405548" cy="286643"/>
          </a:xfrm>
          <a:prstGeom prst="wedgeRoundRectCallout">
            <a:avLst>
              <a:gd name="adj1" fmla="val -88633"/>
              <a:gd name="adj2" fmla="val 102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That is virtually 0</a:t>
            </a:r>
            <a:endParaRPr lang="en-GB" sz="1400" b="1" u="sng" dirty="0"/>
          </a:p>
        </p:txBody>
      </p:sp>
    </p:spTree>
    <p:extLst>
      <p:ext uri="{BB962C8B-B14F-4D97-AF65-F5344CB8AC3E}">
        <p14:creationId xmlns:p14="http://schemas.microsoft.com/office/powerpoint/2010/main" val="78478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603822" y="1837078"/>
            <a:ext cx="11502834" cy="7325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latin typeface="+mj-lt"/>
                <a:cs typeface="Palatino Linotype"/>
              </a:rPr>
              <a:t>Pros</a:t>
            </a:r>
            <a:endParaRPr lang="en-GB" sz="2800" i="0" dirty="0">
              <a:latin typeface="+mj-lt"/>
              <a:cs typeface="Palatino Linotyp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The Pirates’ choice of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i="0" dirty="0">
                <a:latin typeface="+mj-lt"/>
                <a:cs typeface="Palatino Linotype"/>
              </a:rPr>
              <a:t>It’s free (like pirates)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contributed modules and extensions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different ways to do the same 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Easy integration with other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A new industry standard used across many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Flexible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You can program stuff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>
              <a:latin typeface="+mj-lt"/>
              <a:cs typeface="Palatino Linotype"/>
            </a:endParaRPr>
          </a:p>
          <a:p>
            <a:endParaRPr lang="en-GB" sz="2800" dirty="0">
              <a:latin typeface="+mj-lt"/>
              <a:cs typeface="Palatino Linotype"/>
            </a:endParaRPr>
          </a:p>
          <a:p>
            <a:r>
              <a:rPr lang="en-GB" sz="2800" i="0" dirty="0">
                <a:latin typeface="+mj-lt"/>
                <a:cs typeface="Palatino Linotype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cs typeface="Palatino Linotype"/>
              </a:rPr>
              <a:t>Many different ways to do the same thing</a:t>
            </a:r>
          </a:p>
          <a:p>
            <a:endParaRPr lang="en-GB" sz="2800" i="0" dirty="0">
              <a:latin typeface="+mj-lt"/>
              <a:cs typeface="Palatino Linotyp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18261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Why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9303C-09B5-4E9B-9733-D98E47942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884" y="333757"/>
            <a:ext cx="2539682" cy="19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E7EE-2E3D-4730-BFBD-A267DF9B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Merging/Joining data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98A569C-E1EC-4971-A366-DDCEC3F3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664655"/>
              </p:ext>
            </p:extLst>
          </p:nvPr>
        </p:nvGraphicFramePr>
        <p:xfrm>
          <a:off x="284067" y="1784530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9F2E1C5-CDA1-4B8F-AA32-DAD49471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182229"/>
              </p:ext>
            </p:extLst>
          </p:nvPr>
        </p:nvGraphicFramePr>
        <p:xfrm>
          <a:off x="3966051" y="2218796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B6F6BF-7CA0-46F7-A574-EB11A4466A92}"/>
              </a:ext>
            </a:extLst>
          </p:cNvPr>
          <p:cNvCxnSpPr>
            <a:cxnSpLocks/>
          </p:cNvCxnSpPr>
          <p:nvPr/>
        </p:nvCxnSpPr>
        <p:spPr>
          <a:xfrm>
            <a:off x="1179576" y="2962656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116A7E-4DAD-424B-B864-B71E8DBE6B10}"/>
              </a:ext>
            </a:extLst>
          </p:cNvPr>
          <p:cNvCxnSpPr>
            <a:cxnSpLocks/>
          </p:cNvCxnSpPr>
          <p:nvPr/>
        </p:nvCxnSpPr>
        <p:spPr>
          <a:xfrm>
            <a:off x="1179576" y="3517392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BD8D2CE9-BB93-4DD9-BE0F-EFA472E33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499195"/>
              </p:ext>
            </p:extLst>
          </p:nvPr>
        </p:nvGraphicFramePr>
        <p:xfrm>
          <a:off x="4633559" y="5179952"/>
          <a:ext cx="4970684" cy="144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48E8FC20-8502-4ED1-BA43-E71F000B8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42419"/>
              </p:ext>
            </p:extLst>
          </p:nvPr>
        </p:nvGraphicFramePr>
        <p:xfrm>
          <a:off x="7810802" y="7074183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72707B87-E5F6-4F11-AB01-4E8726538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193118"/>
              </p:ext>
            </p:extLst>
          </p:nvPr>
        </p:nvGraphicFramePr>
        <p:xfrm>
          <a:off x="444389" y="7177940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93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AE53C903-8EA3-4EFA-BF6A-FFFDF6501791}"/>
              </a:ext>
            </a:extLst>
          </p:cNvPr>
          <p:cNvSpPr/>
          <p:nvPr/>
        </p:nvSpPr>
        <p:spPr>
          <a:xfrm>
            <a:off x="1417320" y="6041147"/>
            <a:ext cx="1764792" cy="871717"/>
          </a:xfrm>
          <a:prstGeom prst="wedgeRoundRectCallou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Left join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40D2CC97-C14E-43C4-AB70-C3C2CA481E03}"/>
              </a:ext>
            </a:extLst>
          </p:cNvPr>
          <p:cNvSpPr/>
          <p:nvPr/>
        </p:nvSpPr>
        <p:spPr>
          <a:xfrm>
            <a:off x="10384536" y="6041146"/>
            <a:ext cx="1764792" cy="871717"/>
          </a:xfrm>
          <a:prstGeom prst="wedgeRoundRect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Right join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6385DD72-2EF6-41F7-9CDF-1815E9914B2C}"/>
              </a:ext>
            </a:extLst>
          </p:cNvPr>
          <p:cNvSpPr/>
          <p:nvPr/>
        </p:nvSpPr>
        <p:spPr>
          <a:xfrm>
            <a:off x="5620302" y="4426527"/>
            <a:ext cx="3157937" cy="607892"/>
          </a:xfrm>
          <a:prstGeom prst="wedgeRoundRect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Inner join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BA01110C-04FA-43C0-AA5F-89F64C728124}"/>
              </a:ext>
            </a:extLst>
          </p:cNvPr>
          <p:cNvSpPr/>
          <p:nvPr/>
        </p:nvSpPr>
        <p:spPr>
          <a:xfrm>
            <a:off x="9623549" y="147961"/>
            <a:ext cx="3157937" cy="607892"/>
          </a:xfrm>
          <a:prstGeom prst="wedgeRoundRectCallou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6569E3AA-2958-49C7-930C-E7B522FE2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63083"/>
              </p:ext>
            </p:extLst>
          </p:nvPr>
        </p:nvGraphicFramePr>
        <p:xfrm>
          <a:off x="8035704" y="878915"/>
          <a:ext cx="4970684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1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31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D5B0-843F-4766-B620-64F20BA2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MeRrrrrging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1F4C9-F5A1-4DFB-8A3E-27BDCF59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16" y="5610484"/>
            <a:ext cx="7302875" cy="350538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37F77F-CC2A-41B8-A38A-3017064B80C4}"/>
              </a:ext>
            </a:extLst>
          </p:cNvPr>
          <p:cNvSpPr/>
          <p:nvPr/>
        </p:nvSpPr>
        <p:spPr>
          <a:xfrm>
            <a:off x="151685" y="6301873"/>
            <a:ext cx="3157937" cy="607892"/>
          </a:xfrm>
          <a:prstGeom prst="wedgeRoundRectCallout">
            <a:avLst>
              <a:gd name="adj1" fmla="val 62270"/>
              <a:gd name="adj2" fmla="val 149745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FDBE5-A1FD-47EE-8C13-9A2BEA82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8"/>
            <a:ext cx="12968237" cy="43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01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F33D-B27B-4636-B8E4-24E34D17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2CF9B-CD27-4A17-88C4-DC1AF9E69D2F}"/>
              </a:ext>
            </a:extLst>
          </p:cNvPr>
          <p:cNvSpPr txBox="1"/>
          <p:nvPr/>
        </p:nvSpPr>
        <p:spPr>
          <a:xfrm>
            <a:off x="381598" y="976899"/>
            <a:ext cx="12624790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Are you starting to like R commands?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Turns out you can easily create your own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For instance: Suppose you want to re-create the earlier scatter plot for the different regions of the UK/England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5244B-1E58-45AF-B2F3-FF74738C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904" y="2400366"/>
            <a:ext cx="4747279" cy="4556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72D9F-E425-4F9E-B161-65DB73A74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" y="2400366"/>
            <a:ext cx="8166521" cy="45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4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0B78C-8532-4BD2-8662-D3B6A20A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8021" y="1355345"/>
            <a:ext cx="12344968" cy="5493511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A680E8A-43F2-47B0-85A9-2533AEDCE96E}"/>
              </a:ext>
            </a:extLst>
          </p:cNvPr>
          <p:cNvSpPr/>
          <p:nvPr/>
        </p:nvSpPr>
        <p:spPr>
          <a:xfrm>
            <a:off x="4769694" y="1741822"/>
            <a:ext cx="1530096" cy="511174"/>
          </a:xfrm>
          <a:prstGeom prst="wedgeRoundRectCallout">
            <a:avLst>
              <a:gd name="adj1" fmla="val -211954"/>
              <a:gd name="adj2" fmla="val 1086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Global variable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B92F2F4-00E6-4924-91B3-4764D68A8210}"/>
              </a:ext>
            </a:extLst>
          </p:cNvPr>
          <p:cNvSpPr/>
          <p:nvPr/>
        </p:nvSpPr>
        <p:spPr>
          <a:xfrm>
            <a:off x="6888054" y="2510222"/>
            <a:ext cx="1530096" cy="511174"/>
          </a:xfrm>
          <a:prstGeom prst="wedgeRoundRectCallout">
            <a:avLst>
              <a:gd name="adj1" fmla="val -283070"/>
              <a:gd name="adj2" fmla="val 96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Local variable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9309019" y="4472591"/>
            <a:ext cx="2697480" cy="1848836"/>
          </a:xfrm>
          <a:prstGeom prst="wedgeRoundRectCallout">
            <a:avLst>
              <a:gd name="adj1" fmla="val -237892"/>
              <a:gd name="adj2" fmla="val 380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What the function returns</a:t>
            </a:r>
          </a:p>
          <a:p>
            <a:pPr algn="ctr"/>
            <a:r>
              <a:rPr lang="en-GB" sz="1600" dirty="0"/>
              <a:t>Here it is a list but it can be anything really</a:t>
            </a:r>
          </a:p>
        </p:txBody>
      </p:sp>
    </p:spTree>
    <p:extLst>
      <p:ext uri="{BB962C8B-B14F-4D97-AF65-F5344CB8AC3E}">
        <p14:creationId xmlns:p14="http://schemas.microsoft.com/office/powerpoint/2010/main" val="310396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functions</a:t>
            </a:r>
          </a:p>
        </p:txBody>
      </p:sp>
      <p:pic>
        <p:nvPicPr>
          <p:cNvPr id="4" name="Picture 3" descr="A close up of a telephone&#10;&#10;Description automatically generated">
            <a:extLst>
              <a:ext uri="{FF2B5EF4-FFF2-40B4-BE49-F238E27FC236}">
                <a16:creationId xmlns:a16="http://schemas.microsoft.com/office/drawing/2014/main" id="{B14C4FD5-E4D5-4F69-9BF1-B04B99CD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512" y="1"/>
            <a:ext cx="3194876" cy="2817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853754-4AAC-430C-BFD0-D8D8A6A6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7" y="879643"/>
            <a:ext cx="9791208" cy="829178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6003911" y="1261571"/>
            <a:ext cx="2697480" cy="778114"/>
          </a:xfrm>
          <a:prstGeom prst="wedgeRoundRectCallout">
            <a:avLst>
              <a:gd name="adj1" fmla="val -197553"/>
              <a:gd name="adj2" fmla="val -60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Function call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21F027D-3112-4F58-95D7-56325DDF578D}"/>
              </a:ext>
            </a:extLst>
          </p:cNvPr>
          <p:cNvSpPr/>
          <p:nvPr/>
        </p:nvSpPr>
        <p:spPr>
          <a:xfrm>
            <a:off x="6074015" y="2428742"/>
            <a:ext cx="2697480" cy="778114"/>
          </a:xfrm>
          <a:prstGeom prst="wedgeRoundRectCallout">
            <a:avLst>
              <a:gd name="adj1" fmla="val -193485"/>
              <a:gd name="adj2" fmla="val -185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Display results</a:t>
            </a:r>
          </a:p>
        </p:txBody>
      </p:sp>
    </p:spTree>
    <p:extLst>
      <p:ext uri="{BB962C8B-B14F-4D97-AF65-F5344CB8AC3E}">
        <p14:creationId xmlns:p14="http://schemas.microsoft.com/office/powerpoint/2010/main" val="2405108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468B-1178-417B-BCA3-663E6801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pic>
        <p:nvPicPr>
          <p:cNvPr id="4" name="Picture 3" descr="A picture containing ride, state, water, outdoor&#10;&#10;Description automatically generated">
            <a:extLst>
              <a:ext uri="{FF2B5EF4-FFF2-40B4-BE49-F238E27FC236}">
                <a16:creationId xmlns:a16="http://schemas.microsoft.com/office/drawing/2014/main" id="{D6EDD116-FE34-4679-A159-B4369E6AC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21" y="-9049"/>
            <a:ext cx="5351567" cy="2386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3BB46-19D7-4235-BE14-B81A0A38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4" y="2524821"/>
            <a:ext cx="12308650" cy="42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80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B1A0B-9586-43FF-AC76-4EDB39D955E1}"/>
              </a:ext>
            </a:extLst>
          </p:cNvPr>
          <p:cNvSpPr txBox="1"/>
          <p:nvPr/>
        </p:nvSpPr>
        <p:spPr>
          <a:xfrm>
            <a:off x="381599" y="1723147"/>
            <a:ext cx="11951378" cy="5314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R is a powerful piece of software that allows you to do statistical and econometric computation and visualisation and many other things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Set up a dedicated directory and project file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Get used to working with script files (preferably R Markdown files)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the LM command and OLS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merging of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Play with code: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see code that does something you like doing (e.g. from me) make sure you understand what different commands do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don’t understand a command google it (or use the help function) to understand it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engine&#10;&#10;Description automatically generated">
            <a:extLst>
              <a:ext uri="{FF2B5EF4-FFF2-40B4-BE49-F238E27FC236}">
                <a16:creationId xmlns:a16="http://schemas.microsoft.com/office/drawing/2014/main" id="{08CD4EB0-7C1E-463A-AF63-2D940464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5" y="2865331"/>
            <a:ext cx="2756365" cy="2067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0B5E5-F775-4ACA-84E1-F3817F0B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 vs RStudio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B3FE1-E049-449C-9A75-6A9902EC3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87" y="2281428"/>
            <a:ext cx="2539682" cy="1968254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85414060-8583-4E19-8F60-F297E4A7D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34" y="2632143"/>
            <a:ext cx="3609975" cy="12668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38F654-C310-4BD2-B23A-7BDCE1E9B00E}"/>
              </a:ext>
            </a:extLst>
          </p:cNvPr>
          <p:cNvCxnSpPr/>
          <p:nvPr/>
        </p:nvCxnSpPr>
        <p:spPr>
          <a:xfrm flipH="1">
            <a:off x="4407408" y="3265556"/>
            <a:ext cx="20116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9348CC-68F3-4B96-BCD3-922265119390}"/>
              </a:ext>
            </a:extLst>
          </p:cNvPr>
          <p:cNvCxnSpPr>
            <a:cxnSpLocks/>
          </p:cNvCxnSpPr>
          <p:nvPr/>
        </p:nvCxnSpPr>
        <p:spPr>
          <a:xfrm>
            <a:off x="4504944" y="3573404"/>
            <a:ext cx="19977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C80BA3BC-C336-45EA-9C19-0A89F5984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925" y="5347135"/>
            <a:ext cx="2022763" cy="2894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CDF1C2-4A0B-44B7-850B-CCB9AA6A1FBA}"/>
              </a:ext>
            </a:extLst>
          </p:cNvPr>
          <p:cNvSpPr txBox="1"/>
          <p:nvPr/>
        </p:nvSpPr>
        <p:spPr>
          <a:xfrm>
            <a:off x="7973568" y="8342447"/>
            <a:ext cx="2103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A Pirate (You)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6C1078-4897-4FC4-9890-2A7D63DA247E}"/>
              </a:ext>
            </a:extLst>
          </p:cNvPr>
          <p:cNvCxnSpPr>
            <a:cxnSpLocks/>
          </p:cNvCxnSpPr>
          <p:nvPr/>
        </p:nvCxnSpPr>
        <p:spPr>
          <a:xfrm>
            <a:off x="9065307" y="4000267"/>
            <a:ext cx="0" cy="11843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CC8C5B-1083-4A55-A7E8-139EE6DB4CCA}"/>
              </a:ext>
            </a:extLst>
          </p:cNvPr>
          <p:cNvCxnSpPr>
            <a:cxnSpLocks/>
          </p:cNvCxnSpPr>
          <p:nvPr/>
        </p:nvCxnSpPr>
        <p:spPr>
          <a:xfrm flipV="1">
            <a:off x="9227406" y="4000268"/>
            <a:ext cx="0" cy="1184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83AC4-A73C-4591-B6C5-45A454FA70A7}"/>
              </a:ext>
            </a:extLst>
          </p:cNvPr>
          <p:cNvSpPr txBox="1"/>
          <p:nvPr/>
        </p:nvSpPr>
        <p:spPr>
          <a:xfrm>
            <a:off x="1115568" y="5266944"/>
            <a:ext cx="5925312" cy="1356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 err="1"/>
              <a:t>Rstudio</a:t>
            </a:r>
            <a:r>
              <a:rPr lang="en-GB" sz="2800" dirty="0"/>
              <a:t> is a nice control software to run your R engine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4123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4660-1D18-4367-977B-65841BA5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667" y="326683"/>
            <a:ext cx="9829892" cy="948289"/>
          </a:xfrm>
        </p:spPr>
        <p:txBody>
          <a:bodyPr/>
          <a:lstStyle/>
          <a:p>
            <a:r>
              <a:rPr lang="en-GB"/>
              <a:t>Getting started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92ADE-A002-45D9-A104-AB9242AB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0" y="110524"/>
            <a:ext cx="3611404" cy="2798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2443AD-B8D1-47DB-8694-108A62196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54" y="2123781"/>
            <a:ext cx="3969919" cy="2665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EA7D8-C5D7-4C17-83F2-F83B9CA97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855" y="5559092"/>
            <a:ext cx="4891486" cy="2588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5978F5-9065-4EF5-9323-A82FDC3C9A9E}"/>
              </a:ext>
            </a:extLst>
          </p:cNvPr>
          <p:cNvSpPr txBox="1"/>
          <p:nvPr/>
        </p:nvSpPr>
        <p:spPr>
          <a:xfrm>
            <a:off x="378987" y="3816372"/>
            <a:ext cx="6884105" cy="4201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R (and install)</a:t>
            </a: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5"/>
              </a:rPr>
              <a:t>https://www.r-project.org/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</a:t>
            </a:r>
            <a:r>
              <a:rPr lang="en-GB" sz="3413" dirty="0" err="1">
                <a:latin typeface="Palatino Linotype"/>
                <a:cs typeface="Palatino Linotype"/>
              </a:rPr>
              <a:t>Rstudio</a:t>
            </a:r>
            <a:endParaRPr lang="en-GB" sz="3413" dirty="0">
              <a:latin typeface="Palatino Linotype"/>
              <a:cs typeface="Palatino Linotype"/>
            </a:endParaRP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6"/>
              </a:rPr>
              <a:t>https://www.rstudio.com/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05794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048D-B79E-47A9-97D5-62C9DB38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 studio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07BAB-308A-4917-865F-678D4F87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87" y="1032921"/>
            <a:ext cx="10317557" cy="5585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38EAB3-0CCF-4755-8109-37EF9003585D}"/>
              </a:ext>
            </a:extLst>
          </p:cNvPr>
          <p:cNvSpPr txBox="1"/>
          <p:nvPr/>
        </p:nvSpPr>
        <p:spPr>
          <a:xfrm>
            <a:off x="1041722" y="7211028"/>
            <a:ext cx="5324354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1= code file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2= variable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3= plot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4= command console</a:t>
            </a:r>
          </a:p>
        </p:txBody>
      </p:sp>
    </p:spTree>
    <p:extLst>
      <p:ext uri="{BB962C8B-B14F-4D97-AF65-F5344CB8AC3E}">
        <p14:creationId xmlns:p14="http://schemas.microsoft.com/office/powerpoint/2010/main" val="416931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51" y="3280811"/>
            <a:ext cx="12242201" cy="874695"/>
          </a:xfrm>
        </p:spPr>
        <p:txBody>
          <a:bodyPr/>
          <a:lstStyle/>
          <a:p>
            <a:r>
              <a:rPr lang="en-GB" dirty="0"/>
              <a:t>You can use R as a pocket calculator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764187" y="5981045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Create lists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1320800" y="4260803"/>
            <a:ext cx="6502400" cy="959237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1.166667</a:t>
            </a:r>
            <a:endParaRPr lang="en-GB" sz="24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How to talk to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B7BD07-4EBC-410A-8D6B-7519CEE0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860" y="0"/>
            <a:ext cx="4432528" cy="2197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F20663-FD8E-43E4-B7F7-04EAB8428547}"/>
              </a:ext>
            </a:extLst>
          </p:cNvPr>
          <p:cNvSpPr txBox="1"/>
          <p:nvPr/>
        </p:nvSpPr>
        <p:spPr>
          <a:xfrm>
            <a:off x="978408" y="1477507"/>
            <a:ext cx="7187184" cy="1541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the console to be executed immediately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a script file to executed later or repeatedly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8993A-6168-40FE-B806-E6E713943373}"/>
              </a:ext>
            </a:extLst>
          </p:cNvPr>
          <p:cNvSpPr txBox="1"/>
          <p:nvPr/>
        </p:nvSpPr>
        <p:spPr>
          <a:xfrm>
            <a:off x="1320800" y="6588671"/>
            <a:ext cx="2208938" cy="2267287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sample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36066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ild, toy, little, child&#10;&#10;Description automatically generated">
            <a:extLst>
              <a:ext uri="{FF2B5EF4-FFF2-40B4-BE49-F238E27FC236}">
                <a16:creationId xmlns:a16="http://schemas.microsoft.com/office/drawing/2014/main" id="{7A038E56-39E1-42F2-B71F-D16D64EF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06388" cy="9138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9BB9728-ADDE-4A0B-8002-158121FBB8AA}"/>
              </a:ext>
            </a:extLst>
          </p:cNvPr>
          <p:cNvSpPr/>
          <p:nvPr/>
        </p:nvSpPr>
        <p:spPr>
          <a:xfrm>
            <a:off x="207264" y="6550216"/>
            <a:ext cx="6833616" cy="2218880"/>
          </a:xfrm>
          <a:prstGeom prst="wedgeRoundRectCallout">
            <a:avLst>
              <a:gd name="adj1" fmla="val -7531"/>
              <a:gd name="adj2" fmla="val -1562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Good places to steal code (just google):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3"/>
              </a:rPr>
              <a:t>stackexchange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4"/>
              </a:rPr>
              <a:t>Stackoverflow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5"/>
              </a:rPr>
              <a:t>github</a:t>
            </a:r>
            <a:endParaRPr lang="en-GB" dirty="0"/>
          </a:p>
          <a:p>
            <a:r>
              <a:rPr lang="en-GB" dirty="0"/>
              <a:t>(you are pirates after all)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B6DBC-BBC2-46B0-985B-AC5A8E162A36}"/>
              </a:ext>
            </a:extLst>
          </p:cNvPr>
          <p:cNvSpPr/>
          <p:nvPr/>
        </p:nvSpPr>
        <p:spPr>
          <a:xfrm>
            <a:off x="548774" y="1516609"/>
            <a:ext cx="1224220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</a:t>
            </a:r>
            <a:endParaRPr lang="en-US" sz="9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</a:t>
            </a: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 some toys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and play some more 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66C4B-05C3-4CF2-BC3E-C0AE3B6D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secret of learning to code: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9F4A264-BFD5-484D-8F32-ACA183E37107}"/>
              </a:ext>
            </a:extLst>
          </p:cNvPr>
          <p:cNvSpPr/>
          <p:nvPr/>
        </p:nvSpPr>
        <p:spPr>
          <a:xfrm>
            <a:off x="6949440" y="2214809"/>
            <a:ext cx="4306824" cy="706866"/>
          </a:xfrm>
          <a:prstGeom prst="wedgeRoundRectCallout">
            <a:avLst>
              <a:gd name="adj1" fmla="val 17595"/>
              <a:gd name="adj2" fmla="val 1359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by that I mean code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9ED2AB2-1F83-4794-81C3-C5EBEBE8E101}"/>
              </a:ext>
            </a:extLst>
          </p:cNvPr>
          <p:cNvSpPr/>
          <p:nvPr/>
        </p:nvSpPr>
        <p:spPr>
          <a:xfrm>
            <a:off x="7248144" y="6479824"/>
            <a:ext cx="5542830" cy="2435576"/>
          </a:xfrm>
          <a:prstGeom prst="wedgeRoundRectCallout">
            <a:avLst>
              <a:gd name="adj1" fmla="val -71394"/>
              <a:gd name="adj2" fmla="val -872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Try to understand code of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Make small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See what happens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Adapt code by others for your purposes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Read about the commands we are using as well as related commands  </a:t>
            </a:r>
          </a:p>
        </p:txBody>
      </p:sp>
    </p:spTree>
    <p:extLst>
      <p:ext uri="{BB962C8B-B14F-4D97-AF65-F5344CB8AC3E}">
        <p14:creationId xmlns:p14="http://schemas.microsoft.com/office/powerpoint/2010/main" val="31532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67" y="2582683"/>
            <a:ext cx="12242201" cy="874695"/>
          </a:xfrm>
        </p:spPr>
        <p:txBody>
          <a:bodyPr/>
          <a:lstStyle/>
          <a:p>
            <a:r>
              <a:rPr lang="en-GB" dirty="0"/>
              <a:t>Create new variables based on already existing one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489866" y="4692963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Do stuff with variables; e.g. plotting them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764187" y="1693925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You can Assign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3D70E9-49F4-492F-B19F-D2B1F9753FC1}"/>
              </a:ext>
            </a:extLst>
          </p:cNvPr>
          <p:cNvSpPr/>
          <p:nvPr/>
        </p:nvSpPr>
        <p:spPr>
          <a:xfrm>
            <a:off x="764187" y="548570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(v1,v2)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F4A702-92B7-4C53-89B2-301558A87C51}"/>
              </a:ext>
            </a:extLst>
          </p:cNvPr>
          <p:cNvSpPr/>
          <p:nvPr/>
        </p:nvSpPr>
        <p:spPr>
          <a:xfrm>
            <a:off x="764187" y="338056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v2=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">
            <a:extLst>
              <a:ext uri="{FF2B5EF4-FFF2-40B4-BE49-F238E27FC236}">
                <a16:creationId xmlns:a16="http://schemas.microsoft.com/office/drawing/2014/main" id="{AAC7F764-612A-4B3B-B5B2-CCCE859806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320406" y="6164767"/>
            <a:ext cx="3485266" cy="27882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33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0F76-F039-40D5-8DF7-A991C9A0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Dataframe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DF06A-F54F-4BFB-890E-ECB5D28490F3}"/>
              </a:ext>
            </a:extLst>
          </p:cNvPr>
          <p:cNvSpPr txBox="1"/>
          <p:nvPr/>
        </p:nvSpPr>
        <p:spPr>
          <a:xfrm>
            <a:off x="1636776" y="1437167"/>
            <a:ext cx="7863840" cy="4642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organise data we can put vectors of data into a </a:t>
            </a:r>
            <a:r>
              <a:rPr lang="en-GB" sz="2000" dirty="0" err="1"/>
              <a:t>dataframe</a:t>
            </a:r>
            <a:r>
              <a:rPr lang="en-GB" sz="2000" dirty="0"/>
              <a:t>; i.e. table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look at it like in an excel table: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Most of the time a dataset you get from somewhere will be arranged in a </a:t>
            </a:r>
            <a:r>
              <a:rPr lang="en-GB" sz="2000" dirty="0" err="1"/>
              <a:t>dataframe</a:t>
            </a:r>
            <a:r>
              <a:rPr lang="en-GB" sz="2000" dirty="0"/>
              <a:t>; e.g. the data on foreigners and crime you can load via</a:t>
            </a:r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C3E5294-1482-41CB-8B33-77C4BEF3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3280" y="2110540"/>
            <a:ext cx="5614416" cy="369332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df=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data.frame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(v1,v2)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40733-3194-43E1-BD6A-33B4C52B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563" y="2036701"/>
            <a:ext cx="2603634" cy="23115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5EB97-17D3-454C-B625-BFD371DA9863}"/>
              </a:ext>
            </a:extLst>
          </p:cNvPr>
          <p:cNvSpPr/>
          <p:nvPr/>
        </p:nvSpPr>
        <p:spPr>
          <a:xfrm>
            <a:off x="740664" y="5978394"/>
            <a:ext cx="12011152" cy="95410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28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"https://www.dropbox.com/s/g1w75gkw7g91zef/foreigners.csv?dl=1"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endParaRPr lang="en-GB" sz="28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932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8694</TotalTime>
  <Words>1380</Words>
  <Application>Microsoft Office PowerPoint</Application>
  <PresentationFormat>Custom</PresentationFormat>
  <Paragraphs>271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Consolas</vt:lpstr>
      <vt:lpstr>Lucida Console</vt:lpstr>
      <vt:lpstr>Palatino Linotype</vt:lpstr>
      <vt:lpstr>Times New Roman</vt:lpstr>
      <vt:lpstr>Wingdings</vt:lpstr>
      <vt:lpstr>Office Theme</vt:lpstr>
      <vt:lpstr>Rrrrr – Software for Pirates by Ralf Martin (r.martin@imperial.ac.uk)</vt:lpstr>
      <vt:lpstr>PowerPoint Presentation</vt:lpstr>
      <vt:lpstr>R vs RStudio</vt:lpstr>
      <vt:lpstr>Getting started</vt:lpstr>
      <vt:lpstr>The R studio setup</vt:lpstr>
      <vt:lpstr>You can use R as a pocket calculator</vt:lpstr>
      <vt:lpstr>The secret of learning to code:</vt:lpstr>
      <vt:lpstr>Create new variables based on already existing one</vt:lpstr>
      <vt:lpstr>Dataframe</vt:lpstr>
      <vt:lpstr>PowerPoint Presentation</vt:lpstr>
      <vt:lpstr>Projects and Folders</vt:lpstr>
      <vt:lpstr>Folder structure</vt:lpstr>
      <vt:lpstr>Packages</vt:lpstr>
      <vt:lpstr>R Markdown</vt:lpstr>
      <vt:lpstr>To publish online</vt:lpstr>
      <vt:lpstr>Fitting a line = Rrrrunning Rrrregressions</vt:lpstr>
      <vt:lpstr>Ordinary Least Squares Regression (OLS)</vt:lpstr>
      <vt:lpstr>How does the OLS algorithm work?</vt:lpstr>
      <vt:lpstr>An important implication of the OLS algorithm</vt:lpstr>
      <vt:lpstr>Merging/Joining data</vt:lpstr>
      <vt:lpstr>MeRrrrrging</vt:lpstr>
      <vt:lpstr>Functions</vt:lpstr>
      <vt:lpstr>Defining a function</vt:lpstr>
      <vt:lpstr>Calling functions</vt:lpstr>
      <vt:lpstr>Loops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Martin, Ralf</cp:lastModifiedBy>
  <cp:revision>173</cp:revision>
  <dcterms:created xsi:type="dcterms:W3CDTF">2020-09-13T09:08:16Z</dcterms:created>
  <dcterms:modified xsi:type="dcterms:W3CDTF">2020-09-30T09:47:24Z</dcterms:modified>
</cp:coreProperties>
</file>